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7"/>
  </p:notesMasterIdLst>
  <p:sldIdLst>
    <p:sldId id="256" r:id="rId2"/>
    <p:sldId id="260" r:id="rId3"/>
    <p:sldId id="258" r:id="rId4"/>
    <p:sldId id="259" r:id="rId5"/>
    <p:sldId id="267" r:id="rId6"/>
    <p:sldId id="268" r:id="rId7"/>
    <p:sldId id="262" r:id="rId8"/>
    <p:sldId id="261" r:id="rId9"/>
    <p:sldId id="263" r:id="rId10"/>
    <p:sldId id="264" r:id="rId11"/>
    <p:sldId id="265" r:id="rId12"/>
    <p:sldId id="269" r:id="rId13"/>
    <p:sldId id="270" r:id="rId14"/>
    <p:sldId id="271" r:id="rId15"/>
    <p:sldId id="257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>
        <p:scale>
          <a:sx n="100" d="100"/>
          <a:sy n="100" d="100"/>
        </p:scale>
        <p:origin x="864" y="8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06/05/2015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06/05/2015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06/05/2015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06/05/2015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06/05/2015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06/05/2015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34F8-A09C-46F9-ACC6-3F1F107EA33F}" type="datetime1">
              <a:rPr lang="fr-FR" smtClean="0"/>
              <a:t>06/05/2015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06/05/2015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06/05/2015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06/05/2015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06/05/2015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06/05/2015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06/05/2015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06/05/2015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3999" cy="521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300"/>
            <a:ext cx="6891020" cy="6496050"/>
          </a:xfrm>
        </p:spPr>
        <p:txBody>
          <a:bodyPr>
            <a:normAutofit/>
          </a:bodyPr>
          <a:lstStyle/>
          <a:p>
            <a:r>
              <a:rPr lang="fr-FR" dirty="0" err="1"/>
              <a:t>Classic</a:t>
            </a:r>
            <a:r>
              <a:rPr lang="fr-FR" dirty="0"/>
              <a:t> </a:t>
            </a:r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</a:t>
            </a:r>
            <a:r>
              <a:rPr lang="fr-FR" dirty="0"/>
              <a:t>(ex: GDB) not compatible </a:t>
            </a:r>
            <a:r>
              <a:rPr lang="fr-FR" dirty="0" err="1"/>
              <a:t>with</a:t>
            </a:r>
            <a:r>
              <a:rPr lang="fr-FR" dirty="0"/>
              <a:t> streaming/real time </a:t>
            </a:r>
            <a:r>
              <a:rPr lang="fr-FR" dirty="0" smtClean="0"/>
              <a:t>aspect</a:t>
            </a:r>
          </a:p>
          <a:p>
            <a:endParaRPr lang="fr-FR" b="1" dirty="0" smtClean="0"/>
          </a:p>
          <a:p>
            <a:r>
              <a:rPr lang="fr-FR" b="1" dirty="0" err="1" smtClean="0"/>
              <a:t>Tracing</a:t>
            </a:r>
            <a:r>
              <a:rPr lang="fr-FR" b="1" dirty="0" smtClean="0"/>
              <a:t>: </a:t>
            </a:r>
            <a:r>
              <a:rPr lang="fr-FR" dirty="0" err="1" smtClean="0"/>
              <a:t>collect</a:t>
            </a:r>
            <a:r>
              <a:rPr lang="fr-FR" dirty="0" smtClean="0"/>
              <a:t> information about the </a:t>
            </a:r>
            <a:r>
              <a:rPr lang="fr-FR" dirty="0" err="1" smtClean="0"/>
              <a:t>execution</a:t>
            </a:r>
            <a:r>
              <a:rPr lang="fr-FR" dirty="0" smtClean="0"/>
              <a:t> and </a:t>
            </a:r>
            <a:r>
              <a:rPr lang="fr-FR" dirty="0" err="1" smtClean="0"/>
              <a:t>save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in a file</a:t>
            </a:r>
          </a:p>
          <a:p>
            <a:pPr marL="0" indent="0">
              <a:buNone/>
            </a:pPr>
            <a:endParaRPr lang="fr-FR" i="1" dirty="0"/>
          </a:p>
          <a:p>
            <a:r>
              <a:rPr lang="fr-FR" b="1" dirty="0" err="1" smtClean="0"/>
              <a:t>Analyze</a:t>
            </a:r>
            <a:r>
              <a:rPr lang="fr-FR" dirty="0" smtClean="0"/>
              <a:t> the content </a:t>
            </a:r>
            <a:r>
              <a:rPr lang="fr-FR" i="1" dirty="0" smtClean="0"/>
              <a:t>post-mortem</a:t>
            </a:r>
          </a:p>
          <a:p>
            <a:endParaRPr lang="fr-FR" i="1" dirty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152039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5638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67" y="4526234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9" y="3243170"/>
            <a:ext cx="811736" cy="10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922713"/>
              </p:ext>
            </p:extLst>
          </p:nvPr>
        </p:nvGraphicFramePr>
        <p:xfrm>
          <a:off x="1530350" y="2752732"/>
          <a:ext cx="6096000" cy="239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0350" y="2752732"/>
                        <a:ext cx="6096000" cy="239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406400" y="5411793"/>
            <a:ext cx="8648700" cy="4238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406400" y="5411793"/>
            <a:ext cx="8648700" cy="4238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699469"/>
              </p:ext>
            </p:extLst>
          </p:nvPr>
        </p:nvGraphicFramePr>
        <p:xfrm>
          <a:off x="1530350" y="2752732"/>
          <a:ext cx="6096000" cy="239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0350" y="2752732"/>
                        <a:ext cx="6096000" cy="239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06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>
                <a:latin typeface="Sintony" panose="02000503050000020004" pitchFamily="50" charset="0"/>
              </a:rPr>
              <a:t>Publications</a:t>
            </a:r>
            <a:endParaRPr lang="fr-FR" b="1" dirty="0">
              <a:latin typeface="Sintony" panose="02000503050000020004" pitchFamily="50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>
                <a:latin typeface="Sintony" panose="02000503050000020004" pitchFamily="50" charset="0"/>
              </a:rPr>
              <a:t>International </a:t>
            </a:r>
            <a:r>
              <a:rPr lang="fr-FR" sz="1400" b="1" dirty="0" err="1">
                <a:latin typeface="Sintony" panose="02000503050000020004" pitchFamily="50" charset="0"/>
              </a:rPr>
              <a:t>Conferences</a:t>
            </a:r>
            <a:endParaRPr lang="fr-FR" sz="1400" b="1" dirty="0">
              <a:latin typeface="Sintony" panose="02000503050000020004" pitchFamily="50" charset="0"/>
            </a:endParaRPr>
          </a:p>
          <a:p>
            <a:pPr lvl="1">
              <a:lnSpc>
                <a:spcPct val="120000"/>
              </a:lnSpc>
            </a:pPr>
            <a:r>
              <a:rPr lang="fr-FR" sz="1000" b="1" dirty="0">
                <a:latin typeface="Sintony" panose="02000503050000020004" pitchFamily="50" charset="0"/>
              </a:rPr>
              <a:t>A </a:t>
            </a:r>
            <a:r>
              <a:rPr lang="fr-FR" sz="1000" b="1" dirty="0" err="1">
                <a:latin typeface="Sintony" panose="02000503050000020004" pitchFamily="50" charset="0"/>
              </a:rPr>
              <a:t>Spatiotemporal</a:t>
            </a:r>
            <a:r>
              <a:rPr lang="fr-FR" sz="1000" b="1" dirty="0">
                <a:latin typeface="Sintony" panose="02000503050000020004" pitchFamily="50" charset="0"/>
              </a:rPr>
              <a:t> Data </a:t>
            </a:r>
            <a:r>
              <a:rPr lang="fr-FR" sz="1000" b="1" dirty="0" err="1">
                <a:latin typeface="Sintony" panose="02000503050000020004" pitchFamily="50" charset="0"/>
              </a:rPr>
              <a:t>Aggregation</a:t>
            </a:r>
            <a:r>
              <a:rPr lang="fr-FR" sz="1000" b="1" dirty="0">
                <a:latin typeface="Sintony" panose="02000503050000020004" pitchFamily="50" charset="0"/>
              </a:rPr>
              <a:t> Technique for Performance </a:t>
            </a:r>
            <a:r>
              <a:rPr lang="fr-FR" sz="1000" b="1" dirty="0" err="1">
                <a:latin typeface="Sintony" panose="02000503050000020004" pitchFamily="50" charset="0"/>
              </a:rPr>
              <a:t>Analysis</a:t>
            </a:r>
            <a:r>
              <a:rPr lang="fr-FR" sz="1000" b="1" dirty="0">
                <a:latin typeface="Sintony" panose="02000503050000020004" pitchFamily="50" charset="0"/>
              </a:rPr>
              <a:t> of Large-</a:t>
            </a:r>
            <a:r>
              <a:rPr lang="fr-FR" sz="1000" b="1" dirty="0" err="1">
                <a:latin typeface="Sintony" panose="02000503050000020004" pitchFamily="50" charset="0"/>
              </a:rPr>
              <a:t>scale</a:t>
            </a:r>
            <a:r>
              <a:rPr lang="fr-FR" sz="1000" b="1" dirty="0">
                <a:latin typeface="Sintony" panose="02000503050000020004" pitchFamily="50" charset="0"/>
              </a:rPr>
              <a:t> </a:t>
            </a:r>
            <a:r>
              <a:rPr lang="fr-FR" sz="1000" b="1" dirty="0" err="1">
                <a:latin typeface="Sintony" panose="02000503050000020004" pitchFamily="50" charset="0"/>
              </a:rPr>
              <a:t>Execution</a:t>
            </a:r>
            <a:r>
              <a:rPr lang="fr-FR" sz="1000" b="1" dirty="0">
                <a:latin typeface="Sintony" panose="02000503050000020004" pitchFamily="50" charset="0"/>
              </a:rPr>
              <a:t> Traces</a:t>
            </a:r>
            <a:r>
              <a:rPr lang="fr-FR" sz="1000" dirty="0">
                <a:latin typeface="Sintony" panose="02000503050000020004" pitchFamily="50" charset="0"/>
              </a:rPr>
              <a:t>. Damien Dosimont, Robin Lamarche-Perrin, Lucas </a:t>
            </a:r>
            <a:r>
              <a:rPr lang="fr-FR" sz="1000" dirty="0" err="1">
                <a:latin typeface="Sintony" panose="02000503050000020004" pitchFamily="50" charset="0"/>
              </a:rPr>
              <a:t>Mello</a:t>
            </a:r>
            <a:r>
              <a:rPr lang="fr-FR" sz="1000" dirty="0">
                <a:latin typeface="Sintony" panose="02000503050000020004" pitchFamily="50" charset="0"/>
              </a:rPr>
              <a:t> </a:t>
            </a:r>
            <a:r>
              <a:rPr lang="fr-FR" sz="1000" dirty="0" err="1">
                <a:latin typeface="Sintony" panose="02000503050000020004" pitchFamily="50" charset="0"/>
              </a:rPr>
              <a:t>Schorr</a:t>
            </a:r>
            <a:r>
              <a:rPr lang="fr-FR" sz="1000" dirty="0">
                <a:latin typeface="Sintony" panose="02000503050000020004" pitchFamily="50" charset="0"/>
              </a:rPr>
              <a:t>, Guillaume Huard, Jean-Marc Vincent, </a:t>
            </a:r>
            <a:r>
              <a:rPr lang="fr-FR" sz="1000" i="1" dirty="0">
                <a:latin typeface="Sintony" panose="02000503050000020004" pitchFamily="50" charset="0"/>
              </a:rPr>
              <a:t>IEEE Cluster 2014</a:t>
            </a:r>
            <a:r>
              <a:rPr lang="fr-FR" sz="1000" dirty="0">
                <a:latin typeface="Sintony" panose="02000503050000020004" pitchFamily="50" charset="0"/>
              </a:rPr>
              <a:t>, pages 149-157, Madrid, </a:t>
            </a:r>
            <a:r>
              <a:rPr lang="fr-FR" sz="1000" dirty="0" err="1">
                <a:latin typeface="Sintony" panose="02000503050000020004" pitchFamily="50" charset="0"/>
              </a:rPr>
              <a:t>September</a:t>
            </a:r>
            <a:r>
              <a:rPr lang="fr-FR" sz="1000" dirty="0">
                <a:latin typeface="Sintony" panose="02000503050000020004" pitchFamily="50" charset="0"/>
              </a:rPr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>
                <a:latin typeface="Sintony" panose="02000503050000020004" pitchFamily="50" charset="0"/>
              </a:rPr>
              <a:t>Efficient </a:t>
            </a:r>
            <a:r>
              <a:rPr lang="fr-FR" sz="1000" b="1" dirty="0" err="1">
                <a:latin typeface="Sintony" panose="02000503050000020004" pitchFamily="50" charset="0"/>
              </a:rPr>
              <a:t>Analysis</a:t>
            </a:r>
            <a:r>
              <a:rPr lang="fr-FR" sz="1000" b="1" dirty="0">
                <a:latin typeface="Sintony" panose="02000503050000020004" pitchFamily="50" charset="0"/>
              </a:rPr>
              <a:t> </a:t>
            </a:r>
            <a:r>
              <a:rPr lang="fr-FR" sz="1000" b="1" dirty="0" err="1">
                <a:latin typeface="Sintony" panose="02000503050000020004" pitchFamily="50" charset="0"/>
              </a:rPr>
              <a:t>Methodology</a:t>
            </a:r>
            <a:r>
              <a:rPr lang="fr-FR" sz="1000" b="1" dirty="0">
                <a:latin typeface="Sintony" panose="02000503050000020004" pitchFamily="50" charset="0"/>
              </a:rPr>
              <a:t> For </a:t>
            </a:r>
            <a:r>
              <a:rPr lang="fr-FR" sz="1000" b="1" dirty="0" err="1">
                <a:latin typeface="Sintony" panose="02000503050000020004" pitchFamily="50" charset="0"/>
              </a:rPr>
              <a:t>Huge</a:t>
            </a:r>
            <a:r>
              <a:rPr lang="fr-FR" sz="1000" b="1" dirty="0">
                <a:latin typeface="Sintony" panose="02000503050000020004" pitchFamily="50" charset="0"/>
              </a:rPr>
              <a:t> Application Traces</a:t>
            </a:r>
            <a:r>
              <a:rPr lang="fr-FR" sz="1000" dirty="0">
                <a:latin typeface="Sintony" panose="02000503050000020004" pitchFamily="50" charset="0"/>
              </a:rPr>
              <a:t>. Damien Dosimont, </a:t>
            </a:r>
            <a:r>
              <a:rPr lang="fr-FR" sz="1000" dirty="0" err="1">
                <a:latin typeface="Sintony" panose="02000503050000020004" pitchFamily="50" charset="0"/>
              </a:rPr>
              <a:t>Generoso</a:t>
            </a:r>
            <a:r>
              <a:rPr lang="fr-FR" sz="1000" dirty="0">
                <a:latin typeface="Sintony" panose="02000503050000020004" pitchFamily="50" charset="0"/>
              </a:rPr>
              <a:t> Pagano, Guillaume Huard, </a:t>
            </a:r>
            <a:r>
              <a:rPr lang="fr-FR" sz="1000" dirty="0" err="1">
                <a:latin typeface="Sintony" panose="02000503050000020004" pitchFamily="50" charset="0"/>
              </a:rPr>
              <a:t>Vania</a:t>
            </a:r>
            <a:r>
              <a:rPr lang="fr-FR" sz="1000" dirty="0">
                <a:latin typeface="Sintony" panose="02000503050000020004" pitchFamily="50" charset="0"/>
              </a:rPr>
              <a:t> </a:t>
            </a:r>
            <a:r>
              <a:rPr lang="fr-FR" sz="1000" dirty="0" err="1">
                <a:latin typeface="Sintony" panose="02000503050000020004" pitchFamily="50" charset="0"/>
              </a:rPr>
              <a:t>Marangozova</a:t>
            </a:r>
            <a:r>
              <a:rPr lang="fr-FR" sz="1000" dirty="0">
                <a:latin typeface="Sintony" panose="02000503050000020004" pitchFamily="50" charset="0"/>
              </a:rPr>
              <a:t>-Martin, Jean-Marc Vincent, </a:t>
            </a:r>
            <a:r>
              <a:rPr lang="fr-FR" sz="1000" i="1" dirty="0">
                <a:latin typeface="Sintony" panose="02000503050000020004" pitchFamily="50" charset="0"/>
              </a:rPr>
              <a:t>2014 International </a:t>
            </a:r>
            <a:r>
              <a:rPr lang="fr-FR" sz="1000" i="1" dirty="0" err="1">
                <a:latin typeface="Sintony" panose="02000503050000020004" pitchFamily="50" charset="0"/>
              </a:rPr>
              <a:t>Conference</a:t>
            </a:r>
            <a:r>
              <a:rPr lang="fr-FR" sz="1000" i="1" dirty="0">
                <a:latin typeface="Sintony" panose="02000503050000020004" pitchFamily="50" charset="0"/>
              </a:rPr>
              <a:t> on High Performance </a:t>
            </a:r>
            <a:r>
              <a:rPr lang="fr-FR" sz="1000" i="1" dirty="0" err="1">
                <a:latin typeface="Sintony" panose="02000503050000020004" pitchFamily="50" charset="0"/>
              </a:rPr>
              <a:t>Computing</a:t>
            </a:r>
            <a:r>
              <a:rPr lang="fr-FR" sz="1000" i="1" dirty="0">
                <a:latin typeface="Sintony" panose="02000503050000020004" pitchFamily="50" charset="0"/>
              </a:rPr>
              <a:t> &amp; Simulation</a:t>
            </a:r>
            <a:r>
              <a:rPr lang="fr-FR" sz="1000" dirty="0">
                <a:latin typeface="Sintony" panose="02000503050000020004" pitchFamily="50" charset="0"/>
              </a:rPr>
              <a:t>, pages 951-958, </a:t>
            </a:r>
            <a:r>
              <a:rPr lang="fr-FR" sz="1000" dirty="0" err="1">
                <a:latin typeface="Sintony" panose="02000503050000020004" pitchFamily="50" charset="0"/>
              </a:rPr>
              <a:t>Bologna</a:t>
            </a:r>
            <a:r>
              <a:rPr lang="fr-FR" sz="1000" dirty="0">
                <a:latin typeface="Sintony" panose="02000503050000020004" pitchFamily="50" charset="0"/>
              </a:rPr>
              <a:t>, </a:t>
            </a:r>
            <a:r>
              <a:rPr lang="fr-FR" sz="1000" dirty="0" err="1">
                <a:latin typeface="Sintony" panose="02000503050000020004" pitchFamily="50" charset="0"/>
              </a:rPr>
              <a:t>June</a:t>
            </a:r>
            <a:r>
              <a:rPr lang="fr-FR" sz="1000" dirty="0">
                <a:latin typeface="Sintony" panose="02000503050000020004" pitchFamily="50" charset="0"/>
              </a:rPr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>
                <a:latin typeface="Sintony" panose="02000503050000020004" pitchFamily="50" charset="0"/>
              </a:rPr>
              <a:t>Trace Management and </a:t>
            </a:r>
            <a:r>
              <a:rPr lang="fr-FR" sz="1000" b="1" dirty="0" err="1">
                <a:latin typeface="Sintony" panose="02000503050000020004" pitchFamily="50" charset="0"/>
              </a:rPr>
              <a:t>Analysis</a:t>
            </a:r>
            <a:r>
              <a:rPr lang="fr-FR" sz="1000" b="1" dirty="0">
                <a:latin typeface="Sintony" panose="02000503050000020004" pitchFamily="50" charset="0"/>
              </a:rPr>
              <a:t> for Embedded </a:t>
            </a:r>
            <a:r>
              <a:rPr lang="fr-FR" sz="1000" b="1" dirty="0" err="1">
                <a:latin typeface="Sintony" panose="02000503050000020004" pitchFamily="50" charset="0"/>
              </a:rPr>
              <a:t>Systems</a:t>
            </a:r>
            <a:r>
              <a:rPr lang="fr-FR" sz="1000" dirty="0">
                <a:latin typeface="Sintony" panose="02000503050000020004" pitchFamily="50" charset="0"/>
              </a:rPr>
              <a:t>. </a:t>
            </a:r>
            <a:r>
              <a:rPr lang="fr-FR" sz="1000" dirty="0" err="1">
                <a:latin typeface="Sintony" panose="02000503050000020004" pitchFamily="50" charset="0"/>
              </a:rPr>
              <a:t>Generoso</a:t>
            </a:r>
            <a:r>
              <a:rPr lang="fr-FR" sz="1000" dirty="0">
                <a:latin typeface="Sintony" panose="02000503050000020004" pitchFamily="50" charset="0"/>
              </a:rPr>
              <a:t> Pagano, Damien Dosimont, Guillaume Huard, </a:t>
            </a:r>
            <a:r>
              <a:rPr lang="fr-FR" sz="1000" dirty="0" err="1">
                <a:latin typeface="Sintony" panose="02000503050000020004" pitchFamily="50" charset="0"/>
              </a:rPr>
              <a:t>Vania</a:t>
            </a:r>
            <a:r>
              <a:rPr lang="fr-FR" sz="1000" dirty="0">
                <a:latin typeface="Sintony" panose="02000503050000020004" pitchFamily="50" charset="0"/>
              </a:rPr>
              <a:t> </a:t>
            </a:r>
            <a:r>
              <a:rPr lang="fr-FR" sz="1000" dirty="0" err="1">
                <a:latin typeface="Sintony" panose="02000503050000020004" pitchFamily="50" charset="0"/>
              </a:rPr>
              <a:t>Marangozova</a:t>
            </a:r>
            <a:r>
              <a:rPr lang="fr-FR" sz="1000" dirty="0">
                <a:latin typeface="Sintony" panose="02000503050000020004" pitchFamily="50" charset="0"/>
              </a:rPr>
              <a:t>-Martin, Jean-Marc Vincent, </a:t>
            </a:r>
            <a:r>
              <a:rPr lang="fr-FR" sz="1000" i="1" dirty="0">
                <a:latin typeface="Sintony" panose="02000503050000020004" pitchFamily="50" charset="0"/>
              </a:rPr>
              <a:t>2013 IEEE 7th International Symposium on Embedded </a:t>
            </a:r>
            <a:r>
              <a:rPr lang="fr-FR" sz="1000" i="1" dirty="0" err="1">
                <a:latin typeface="Sintony" panose="02000503050000020004" pitchFamily="50" charset="0"/>
              </a:rPr>
              <a:t>Multicore</a:t>
            </a:r>
            <a:r>
              <a:rPr lang="fr-FR" sz="1000" i="1" dirty="0">
                <a:latin typeface="Sintony" panose="02000503050000020004" pitchFamily="50" charset="0"/>
              </a:rPr>
              <a:t> Socs (</a:t>
            </a:r>
            <a:r>
              <a:rPr lang="fr-FR" sz="1000" i="1" dirty="0" err="1">
                <a:latin typeface="Sintony" panose="02000503050000020004" pitchFamily="50" charset="0"/>
              </a:rPr>
              <a:t>MCSoC</a:t>
            </a:r>
            <a:r>
              <a:rPr lang="fr-FR" sz="1000" i="1" dirty="0">
                <a:latin typeface="Sintony" panose="02000503050000020004" pitchFamily="50" charset="0"/>
              </a:rPr>
              <a:t>)</a:t>
            </a:r>
            <a:r>
              <a:rPr lang="fr-FR" sz="1000" dirty="0">
                <a:latin typeface="Sintony" panose="02000503050000020004" pitchFamily="50" charset="0"/>
              </a:rPr>
              <a:t>, pages 119-122, Tokyo, </a:t>
            </a:r>
            <a:r>
              <a:rPr lang="fr-FR" sz="1000" dirty="0" err="1">
                <a:latin typeface="Sintony" panose="02000503050000020004" pitchFamily="50" charset="0"/>
              </a:rPr>
              <a:t>September</a:t>
            </a:r>
            <a:r>
              <a:rPr lang="fr-FR" sz="1000" dirty="0">
                <a:latin typeface="Sintony" panose="02000503050000020004" pitchFamily="50" charset="0"/>
              </a:rPr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>
                <a:latin typeface="Sintony" panose="02000503050000020004" pitchFamily="50" charset="0"/>
              </a:rPr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>
                <a:latin typeface="Sintony" panose="02000503050000020004" pitchFamily="50" charset="0"/>
              </a:rPr>
              <a:t>Ocelotl</a:t>
            </a:r>
            <a:r>
              <a:rPr lang="fr-FR" sz="1000" b="1" dirty="0">
                <a:latin typeface="Sintony" panose="02000503050000020004" pitchFamily="50" charset="0"/>
              </a:rPr>
              <a:t>: Large Trace </a:t>
            </a:r>
            <a:r>
              <a:rPr lang="fr-FR" sz="1000" b="1" dirty="0" err="1">
                <a:latin typeface="Sintony" panose="02000503050000020004" pitchFamily="50" charset="0"/>
              </a:rPr>
              <a:t>Overviews</a:t>
            </a:r>
            <a:r>
              <a:rPr lang="fr-FR" sz="1000" b="1" dirty="0">
                <a:latin typeface="Sintony" panose="02000503050000020004" pitchFamily="50" charset="0"/>
              </a:rPr>
              <a:t> </a:t>
            </a:r>
            <a:r>
              <a:rPr lang="fr-FR" sz="1000" b="1" dirty="0" err="1">
                <a:latin typeface="Sintony" panose="02000503050000020004" pitchFamily="50" charset="0"/>
              </a:rPr>
              <a:t>Based</a:t>
            </a:r>
            <a:r>
              <a:rPr lang="fr-FR" sz="1000" b="1" dirty="0">
                <a:latin typeface="Sintony" panose="02000503050000020004" pitchFamily="50" charset="0"/>
              </a:rPr>
              <a:t> on </a:t>
            </a:r>
            <a:r>
              <a:rPr lang="fr-FR" sz="1000" b="1" dirty="0" err="1">
                <a:latin typeface="Sintony" panose="02000503050000020004" pitchFamily="50" charset="0"/>
              </a:rPr>
              <a:t>Multidimensional</a:t>
            </a:r>
            <a:r>
              <a:rPr lang="fr-FR" sz="1000" b="1" dirty="0">
                <a:latin typeface="Sintony" panose="02000503050000020004" pitchFamily="50" charset="0"/>
              </a:rPr>
              <a:t> Data </a:t>
            </a:r>
            <a:r>
              <a:rPr lang="fr-FR" sz="1000" b="1" dirty="0" err="1">
                <a:latin typeface="Sintony" panose="02000503050000020004" pitchFamily="50" charset="0"/>
              </a:rPr>
              <a:t>Aggregation</a:t>
            </a:r>
            <a:r>
              <a:rPr lang="fr-FR" sz="1000" dirty="0">
                <a:latin typeface="Sintony" panose="02000503050000020004" pitchFamily="50" charset="0"/>
              </a:rPr>
              <a:t>. Damien Dosimont, </a:t>
            </a:r>
            <a:r>
              <a:rPr lang="fr-FR" sz="1000" dirty="0" err="1">
                <a:latin typeface="Sintony" panose="02000503050000020004" pitchFamily="50" charset="0"/>
              </a:rPr>
              <a:t>Youenn</a:t>
            </a:r>
            <a:r>
              <a:rPr lang="fr-FR" sz="1000" dirty="0">
                <a:latin typeface="Sintony" panose="02000503050000020004" pitchFamily="50" charset="0"/>
              </a:rPr>
              <a:t> Corre, Lucas </a:t>
            </a:r>
            <a:r>
              <a:rPr lang="fr-FR" sz="1000" dirty="0" err="1">
                <a:latin typeface="Sintony" panose="02000503050000020004" pitchFamily="50" charset="0"/>
              </a:rPr>
              <a:t>Mello</a:t>
            </a:r>
            <a:r>
              <a:rPr lang="fr-FR" sz="1000" dirty="0">
                <a:latin typeface="Sintony" panose="02000503050000020004" pitchFamily="50" charset="0"/>
              </a:rPr>
              <a:t> </a:t>
            </a:r>
            <a:r>
              <a:rPr lang="fr-FR" sz="1000" dirty="0" err="1">
                <a:latin typeface="Sintony" panose="02000503050000020004" pitchFamily="50" charset="0"/>
              </a:rPr>
              <a:t>Schnorr</a:t>
            </a:r>
            <a:r>
              <a:rPr lang="fr-FR" sz="1000" dirty="0">
                <a:latin typeface="Sintony" panose="02000503050000020004" pitchFamily="50" charset="0"/>
              </a:rPr>
              <a:t>, Guillaume Huard, Jean-Marc Vincent, </a:t>
            </a:r>
            <a:r>
              <a:rPr lang="fr-FR" sz="1000" i="1" dirty="0">
                <a:latin typeface="Sintony" panose="02000503050000020004" pitchFamily="50" charset="0"/>
              </a:rPr>
              <a:t>8th International </a:t>
            </a:r>
            <a:r>
              <a:rPr lang="fr-FR" sz="1000" i="1" dirty="0" err="1">
                <a:latin typeface="Sintony" panose="02000503050000020004" pitchFamily="50" charset="0"/>
              </a:rPr>
              <a:t>Parallel</a:t>
            </a:r>
            <a:r>
              <a:rPr lang="fr-FR" sz="1000" i="1" dirty="0">
                <a:latin typeface="Sintony" panose="02000503050000020004" pitchFamily="50" charset="0"/>
              </a:rPr>
              <a:t> Tools Workshop (IPTW’14)</a:t>
            </a:r>
            <a:r>
              <a:rPr lang="fr-FR" sz="1000" dirty="0">
                <a:latin typeface="Sintony" panose="02000503050000020004" pitchFamily="50" charset="0"/>
              </a:rPr>
              <a:t>, Stuttgart, </a:t>
            </a:r>
            <a:r>
              <a:rPr lang="fr-FR" sz="1000" dirty="0" err="1">
                <a:latin typeface="Sintony" panose="02000503050000020004" pitchFamily="50" charset="0"/>
              </a:rPr>
              <a:t>October</a:t>
            </a:r>
            <a:r>
              <a:rPr lang="fr-FR" sz="1000" dirty="0">
                <a:latin typeface="Sintony" panose="02000503050000020004" pitchFamily="50" charset="0"/>
              </a:rPr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>
                <a:latin typeface="Sintony" panose="02000503050000020004" pitchFamily="50" charset="0"/>
              </a:rPr>
              <a:t>Agrégation temporelle pour l’analyse de traces volumineuses</a:t>
            </a:r>
            <a:r>
              <a:rPr lang="fr-FR" sz="1000" dirty="0">
                <a:latin typeface="Sintony" panose="02000503050000020004" pitchFamily="50" charset="0"/>
              </a:rPr>
              <a:t>. Damien Dosimont, Guillaume Huard, Jean-Marc Vincent, </a:t>
            </a:r>
            <a:r>
              <a:rPr lang="fr-FR" sz="1000" i="1" dirty="0">
                <a:latin typeface="Sintony" panose="02000503050000020004" pitchFamily="50" charset="0"/>
              </a:rPr>
              <a:t>10ème Atelier en Evaluation de Performances</a:t>
            </a:r>
            <a:r>
              <a:rPr lang="fr-FR" sz="1000" dirty="0">
                <a:latin typeface="Sintony" panose="02000503050000020004" pitchFamily="50" charset="0"/>
              </a:rPr>
              <a:t>, Sophia Antipolis, </a:t>
            </a:r>
            <a:r>
              <a:rPr lang="fr-FR" sz="1000" dirty="0" err="1">
                <a:latin typeface="Sintony" panose="02000503050000020004" pitchFamily="50" charset="0"/>
              </a:rPr>
              <a:t>June</a:t>
            </a:r>
            <a:r>
              <a:rPr lang="fr-FR" sz="1000" dirty="0">
                <a:latin typeface="Sintony" panose="02000503050000020004" pitchFamily="50" charset="0"/>
              </a:rPr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>
                <a:latin typeface="Sintony" panose="02000503050000020004" pitchFamily="50" charset="0"/>
              </a:rPr>
              <a:t>La visualisation de traces, support à l’analyse, déverminage et optimisation d’applications de calcul haute performance</a:t>
            </a:r>
            <a:r>
              <a:rPr lang="fr-FR" sz="1000" dirty="0">
                <a:latin typeface="Sintony" panose="02000503050000020004" pitchFamily="50" charset="0"/>
              </a:rPr>
              <a:t>. Damien Dosimont, Guillaume Huard, Jean-Marc Vincent, </a:t>
            </a:r>
            <a:r>
              <a:rPr lang="fr-FR" sz="1000" i="1" dirty="0">
                <a:latin typeface="Sintony" panose="02000503050000020004" pitchFamily="50" charset="0"/>
              </a:rPr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>
                <a:latin typeface="Sintony" panose="02000503050000020004" pitchFamily="50" charset="0"/>
              </a:rPr>
              <a:t>, pages 55-66, Toulouse, </a:t>
            </a:r>
            <a:r>
              <a:rPr lang="fr-FR" sz="1000" dirty="0" err="1">
                <a:latin typeface="Sintony" panose="02000503050000020004" pitchFamily="50" charset="0"/>
              </a:rPr>
              <a:t>January</a:t>
            </a:r>
            <a:r>
              <a:rPr lang="fr-FR" sz="1000" dirty="0">
                <a:latin typeface="Sintony" panose="02000503050000020004" pitchFamily="50" charset="0"/>
              </a:rPr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  <a:endParaRPr lang="fr-FR" dirty="0" smtClean="0"/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/>
              <a:t>everywhere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724" y="1934322"/>
            <a:ext cx="651343" cy="115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103" y="1376364"/>
            <a:ext cx="1500619" cy="15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67" y="5006975"/>
            <a:ext cx="1335501" cy="10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60" y="1976745"/>
            <a:ext cx="1252528" cy="172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9" y="3449803"/>
            <a:ext cx="1754822" cy="175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626" y="2592270"/>
            <a:ext cx="3556301" cy="213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02" y="4582356"/>
            <a:ext cx="2218520" cy="218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21" y="5154481"/>
            <a:ext cx="1111776" cy="151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Large </a:t>
            </a:r>
            <a:r>
              <a:rPr lang="fr-FR" sz="2800" b="1" dirty="0" err="1" smtClean="0"/>
              <a:t>scale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parallel</a:t>
            </a:r>
            <a:r>
              <a:rPr lang="fr-FR" sz="2800" b="1" dirty="0" smtClean="0"/>
              <a:t> and </a:t>
            </a:r>
            <a:r>
              <a:rPr lang="fr-FR" sz="2800" b="1" dirty="0" err="1" smtClean="0"/>
              <a:t>distributed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systems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too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3760712"/>
            <a:ext cx="8648700" cy="2074031"/>
          </a:xfrm>
          <a:noFill/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HD </a:t>
            </a:r>
            <a:r>
              <a:rPr lang="fr-FR" dirty="0" err="1" smtClean="0"/>
              <a:t>video</a:t>
            </a:r>
            <a:r>
              <a:rPr lang="fr-FR" dirty="0" smtClean="0"/>
              <a:t> </a:t>
            </a:r>
            <a:r>
              <a:rPr lang="fr-FR" dirty="0" smtClean="0"/>
              <a:t>streaming: </a:t>
            </a:r>
            <a:r>
              <a:rPr lang="fr-FR" dirty="0" err="1" smtClean="0"/>
              <a:t>big</a:t>
            </a:r>
            <a:r>
              <a:rPr lang="fr-FR" dirty="0" smtClean="0"/>
              <a:t> </a:t>
            </a:r>
            <a:r>
              <a:rPr lang="fr-FR" dirty="0" err="1" smtClean="0"/>
              <a:t>quantity</a:t>
            </a:r>
            <a:r>
              <a:rPr lang="fr-FR" dirty="0" smtClean="0"/>
              <a:t> of data </a:t>
            </a:r>
            <a:r>
              <a:rPr lang="fr-FR" dirty="0" err="1" smtClean="0"/>
              <a:t>transmitted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</a:t>
            </a:r>
            <a:r>
              <a:rPr lang="fr-FR" b="1" dirty="0" smtClean="0"/>
              <a:t>network</a:t>
            </a:r>
          </a:p>
          <a:p>
            <a:r>
              <a:rPr lang="fr-FR" dirty="0" smtClean="0"/>
              <a:t>Data </a:t>
            </a:r>
            <a:r>
              <a:rPr lang="fr-FR" dirty="0" err="1" smtClean="0"/>
              <a:t>stored</a:t>
            </a:r>
            <a:r>
              <a:rPr lang="fr-FR" dirty="0" smtClean="0"/>
              <a:t> in </a:t>
            </a:r>
            <a:r>
              <a:rPr lang="fr-FR" b="1" dirty="0" smtClean="0"/>
              <a:t>IP buffers</a:t>
            </a:r>
            <a:r>
              <a:rPr lang="fr-FR" dirty="0" smtClean="0"/>
              <a:t>, </a:t>
            </a:r>
            <a:r>
              <a:rPr lang="fr-FR" dirty="0" err="1" smtClean="0"/>
              <a:t>waiting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sent to the </a:t>
            </a:r>
            <a:r>
              <a:rPr lang="fr-FR" dirty="0" err="1" smtClean="0"/>
              <a:t>disk</a:t>
            </a:r>
            <a:endParaRPr lang="fr-FR" dirty="0" smtClean="0"/>
          </a:p>
          <a:p>
            <a:r>
              <a:rPr lang="fr-FR" b="1" dirty="0" err="1"/>
              <a:t>s</a:t>
            </a:r>
            <a:r>
              <a:rPr lang="fr-FR" b="1" dirty="0" err="1" smtClean="0"/>
              <a:t>ys_write</a:t>
            </a:r>
            <a:r>
              <a:rPr lang="fr-FR" b="1" dirty="0" smtClean="0"/>
              <a:t>()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send</a:t>
            </a:r>
            <a:r>
              <a:rPr lang="fr-FR" dirty="0" smtClean="0"/>
              <a:t> the data to the </a:t>
            </a:r>
            <a:r>
              <a:rPr lang="fr-FR" b="1" dirty="0" err="1" smtClean="0"/>
              <a:t>disk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B80404"/>
                </a:solidFill>
              </a:rPr>
              <a:t>every</a:t>
            </a:r>
            <a:r>
              <a:rPr lang="fr-FR" dirty="0" smtClean="0">
                <a:solidFill>
                  <a:srgbClr val="B80404"/>
                </a:solidFill>
              </a:rPr>
              <a:t> 100 ms</a:t>
            </a:r>
          </a:p>
          <a:p>
            <a:r>
              <a:rPr lang="fr-FR" dirty="0" smtClean="0"/>
              <a:t>The </a:t>
            </a:r>
            <a:r>
              <a:rPr lang="fr-FR" dirty="0" err="1" smtClean="0"/>
              <a:t>kernel</a:t>
            </a:r>
            <a:r>
              <a:rPr lang="fr-FR" dirty="0" smtClean="0"/>
              <a:t> flushes the </a:t>
            </a:r>
            <a:r>
              <a:rPr lang="fr-FR" dirty="0" err="1" smtClean="0"/>
              <a:t>disk</a:t>
            </a:r>
            <a:r>
              <a:rPr lang="fr-FR" dirty="0" smtClean="0"/>
              <a:t> cache </a:t>
            </a:r>
            <a:r>
              <a:rPr lang="fr-FR" dirty="0" err="1" smtClean="0">
                <a:solidFill>
                  <a:srgbClr val="B80404"/>
                </a:solidFill>
              </a:rPr>
              <a:t>every</a:t>
            </a:r>
            <a:r>
              <a:rPr lang="fr-FR" dirty="0" smtClean="0">
                <a:solidFill>
                  <a:srgbClr val="B80404"/>
                </a:solidFill>
              </a:rPr>
              <a:t> 5000 ms</a:t>
            </a:r>
          </a:p>
          <a:p>
            <a:r>
              <a:rPr lang="fr-FR" b="1" dirty="0" err="1" smtClean="0">
                <a:solidFill>
                  <a:srgbClr val="C00000"/>
                </a:solidFill>
              </a:rPr>
              <a:t>QoS</a:t>
            </a:r>
            <a:r>
              <a:rPr lang="fr-FR" b="1" dirty="0" smtClean="0">
                <a:solidFill>
                  <a:srgbClr val="C00000"/>
                </a:solidFill>
              </a:rPr>
              <a:t> </a:t>
            </a:r>
            <a:r>
              <a:rPr lang="fr-FR" b="1" dirty="0" smtClean="0">
                <a:solidFill>
                  <a:srgbClr val="C00000"/>
                </a:solidFill>
              </a:rPr>
              <a:t>not </a:t>
            </a:r>
            <a:r>
              <a:rPr lang="fr-FR" b="1" dirty="0" err="1" smtClean="0">
                <a:solidFill>
                  <a:srgbClr val="C00000"/>
                </a:solidFill>
              </a:rPr>
              <a:t>respected</a:t>
            </a:r>
            <a:r>
              <a:rPr lang="fr-FR" b="1" dirty="0" smtClean="0">
                <a:solidFill>
                  <a:srgbClr val="C00000"/>
                </a:solidFill>
              </a:rPr>
              <a:t>, </a:t>
            </a:r>
            <a:r>
              <a:rPr lang="fr-FR" b="1" dirty="0" err="1" smtClean="0">
                <a:solidFill>
                  <a:srgbClr val="C00000"/>
                </a:solidFill>
              </a:rPr>
              <a:t>loss</a:t>
            </a:r>
            <a:r>
              <a:rPr lang="fr-FR" b="1" dirty="0" smtClean="0">
                <a:solidFill>
                  <a:srgbClr val="C00000"/>
                </a:solidFill>
              </a:rPr>
              <a:t> of frames and </a:t>
            </a:r>
            <a:r>
              <a:rPr lang="fr-FR" b="1" dirty="0" err="1" smtClean="0">
                <a:solidFill>
                  <a:srgbClr val="C00000"/>
                </a:solidFill>
              </a:rPr>
              <a:t>sound</a:t>
            </a:r>
            <a:r>
              <a:rPr lang="fr-FR" b="1" dirty="0" smtClean="0">
                <a:solidFill>
                  <a:srgbClr val="C00000"/>
                </a:solidFill>
              </a:rPr>
              <a:t> </a:t>
            </a:r>
            <a:r>
              <a:rPr lang="fr-FR" b="1" dirty="0" err="1" smtClean="0">
                <a:solidFill>
                  <a:srgbClr val="C00000"/>
                </a:solidFill>
              </a:rPr>
              <a:t>artifacts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947" y="2023582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92923" y="2362957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30569" y="162819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6740" y="162379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8822" y="207031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40620" y="2065155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7488" y="2362957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5501" y="2737283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B80404"/>
                </a:solidFill>
              </a:rPr>
              <a:t>every</a:t>
            </a:r>
            <a:r>
              <a:rPr lang="fr-FR" i="1" dirty="0" smtClean="0">
                <a:solidFill>
                  <a:srgbClr val="B80404"/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rgbClr val="B80404"/>
                </a:solidFill>
              </a:rPr>
              <a:t>5000 ms</a:t>
            </a:r>
            <a:endParaRPr lang="fr-FR" i="1" dirty="0">
              <a:solidFill>
                <a:srgbClr val="B80404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71932" y="2362957"/>
            <a:ext cx="478972" cy="34290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60187" y="2365898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14719" y="2735230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B80404"/>
                </a:solidFill>
              </a:rPr>
              <a:t>every</a:t>
            </a:r>
            <a:endParaRPr lang="fr-FR" i="1" dirty="0" smtClean="0">
              <a:solidFill>
                <a:srgbClr val="B80404"/>
              </a:solidFill>
            </a:endParaRPr>
          </a:p>
          <a:p>
            <a:pPr algn="ctr"/>
            <a:r>
              <a:rPr lang="fr-FR" i="1" dirty="0" smtClean="0">
                <a:solidFill>
                  <a:srgbClr val="B80404"/>
                </a:solidFill>
              </a:rPr>
              <a:t> 100 ms</a:t>
            </a:r>
            <a:endParaRPr lang="fr-FR" i="1" dirty="0">
              <a:solidFill>
                <a:srgbClr val="B80404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700254" y="162429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2623" y="302525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rgbClr val="B80404"/>
                </a:solidFill>
              </a:rPr>
              <a:t>230 KB</a:t>
            </a:r>
            <a:endParaRPr lang="fr-FR" i="1" dirty="0">
              <a:solidFill>
                <a:srgbClr val="B80404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9672" y="2365898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6387" y="207031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49" y="1831583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789" y="1966960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37" name="Connecteur droit 36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1100</TotalTime>
  <Words>320</Words>
  <Application>Microsoft Office PowerPoint</Application>
  <PresentationFormat>Affichage à l'écran (4:3)</PresentationFormat>
  <Paragraphs>87</Paragraphs>
  <Slides>15</Slides>
  <Notes>2</Notes>
  <HiddenSlides>0</HiddenSlides>
  <MMClips>1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Aller</vt:lpstr>
      <vt:lpstr>Arial</vt:lpstr>
      <vt:lpstr>Calibri</vt:lpstr>
      <vt:lpstr>Sintony</vt:lpstr>
      <vt:lpstr>Star Jedi Hollow</vt:lpstr>
      <vt:lpstr>Star Jedi Logo MonoLine</vt:lpstr>
      <vt:lpstr>Office Theme</vt:lpstr>
      <vt:lpstr>Dessin Microsoft Visio</vt:lpstr>
      <vt:lpstr>Agrégation spatiotemporelle pour la visualisation de traces d’exécution</vt:lpstr>
      <vt:lpstr>In a few words…</vt:lpstr>
      <vt:lpstr>Summary</vt:lpstr>
      <vt:lpstr>Embedded systems are everywhere</vt:lpstr>
      <vt:lpstr>Large scale parallel and distributed systems too</vt:lpstr>
      <vt:lpstr>Both are complex</vt:lpstr>
      <vt:lpstr>Main thread: a recording application</vt:lpstr>
      <vt:lpstr>May the quality of service be with you</vt:lpstr>
      <vt:lpstr>TS Record use case</vt:lpstr>
      <vt:lpstr>How to debug our application?</vt:lpstr>
      <vt:lpstr>Visualize structure and temporal behavior</vt:lpstr>
      <vt:lpstr>Visualize structure and temporal behavior</vt:lpstr>
      <vt:lpstr>What about scalability?</vt:lpstr>
      <vt:lpstr>Présentation PowerPoint</vt:lpstr>
      <vt:lpstr>Publications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89</cp:revision>
  <dcterms:created xsi:type="dcterms:W3CDTF">2015-05-04T13:17:04Z</dcterms:created>
  <dcterms:modified xsi:type="dcterms:W3CDTF">2015-05-06T17:03:35Z</dcterms:modified>
</cp:coreProperties>
</file>